
<file path=[Content_Types].xml><?xml version="1.0" encoding="utf-8"?>
<Types xmlns="http://schemas.openxmlformats.org/package/2006/content-types">
  <Default Extension="png" ContentType="image/png"/>
  <Default Extension="bin" ContentType="application/vnd.ms-office.activeX"/>
  <Default Extension="mp3" ContentType="audio/mpe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273" r:id="rId54"/>
    <p:sldId id="274" r:id="rId55"/>
    <p:sldId id="27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A02D3-74E9-174D-B413-ADDA3EC44DCC}" type="datetimeFigureOut">
              <a:rPr lang="en-US" smtClean="0"/>
              <a:t>8/21/2019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78F2A-A376-E24D-B7E2-49F0AB816C2E}" type="slidenum">
              <a:rPr lang="en-US" smtClean="0"/>
              <a:t>‹#›</a:t>
            </a:fld>
            <a:endParaRPr lang="en-US"/>
          </a:p>
        </p:txBody>
      </p:sp>
    </p:spTree>
    <p:extLst>
      <p:ext uri="{BB962C8B-B14F-4D97-AF65-F5344CB8AC3E}">
        <p14:creationId xmlns:p14="http://schemas.microsoft.com/office/powerpoint/2010/main" val="279081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have to move the</a:t>
            </a:r>
            <a:r>
              <a:rPr lang="en-US" baseline="0" dirty="0" smtClean="0"/>
              <a:t> Daily Double picture out of the way to write the question.  If you do not wish to have the Daily Double in the game, delete it and the sound clip (speaker) from this slide.  For a Daily Double, the contestant has to wager at least $5 and at most the highest point value of any player/team at that point in the game.  It is considered a True Daily Double if they wager all of their points and go “double </a:t>
            </a:r>
            <a:r>
              <a:rPr lang="en-US" baseline="0" smtClean="0"/>
              <a:t>or nothing”.</a:t>
            </a:r>
            <a:endParaRPr lang="en-US"/>
          </a:p>
        </p:txBody>
      </p:sp>
      <p:sp>
        <p:nvSpPr>
          <p:cNvPr id="4" name="Slide Number Placeholder 3"/>
          <p:cNvSpPr>
            <a:spLocks noGrp="1"/>
          </p:cNvSpPr>
          <p:nvPr>
            <p:ph type="sldNum" sz="quarter" idx="10"/>
          </p:nvPr>
        </p:nvSpPr>
        <p:spPr/>
        <p:txBody>
          <a:bodyPr/>
          <a:lstStyle/>
          <a:p>
            <a:fld id="{4FF78F2A-A376-E24D-B7E2-49F0AB816C2E}" type="slidenum">
              <a:rPr lang="en-US" smtClean="0"/>
              <a:t>29</a:t>
            </a:fld>
            <a:endParaRPr lang="en-US"/>
          </a:p>
        </p:txBody>
      </p:sp>
    </p:spTree>
    <p:extLst>
      <p:ext uri="{BB962C8B-B14F-4D97-AF65-F5344CB8AC3E}">
        <p14:creationId xmlns:p14="http://schemas.microsoft.com/office/powerpoint/2010/main" val="96133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083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1861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9552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92350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E646B-7154-D34F-ABF8-7C078666FD25}"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36200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E646B-7154-D34F-ABF8-7C078666FD25}"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6192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E646B-7154-D34F-ABF8-7C078666FD25}"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3731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E646B-7154-D34F-ABF8-7C078666FD25}"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8389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646B-7154-D34F-ABF8-7C078666FD25}"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7660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5333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959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E646B-7154-D34F-ABF8-7C078666FD25}" type="datetimeFigureOut">
              <a:rPr lang="en-US" smtClean="0"/>
              <a:t>8/21/2019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A560B-4A7A-2047-91EC-E1FDF98AD8D7}" type="slidenum">
              <a:rPr lang="en-US" smtClean="0"/>
              <a:t>‹#›</a:t>
            </a:fld>
            <a:endParaRPr lang="en-US"/>
          </a:p>
        </p:txBody>
      </p:sp>
    </p:spTree>
    <p:extLst>
      <p:ext uri="{BB962C8B-B14F-4D97-AF65-F5344CB8AC3E}">
        <p14:creationId xmlns:p14="http://schemas.microsoft.com/office/powerpoint/2010/main" val="160608277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5.xml"/><Relationship Id="rId18" Type="http://schemas.openxmlformats.org/officeDocument/2006/relationships/slide" Target="slide17.xml"/><Relationship Id="rId26" Type="http://schemas.openxmlformats.org/officeDocument/2006/relationships/slide" Target="slide49.xml"/><Relationship Id="rId3" Type="http://schemas.openxmlformats.org/officeDocument/2006/relationships/control" Target="../activeX/activeX2.xml"/><Relationship Id="rId21" Type="http://schemas.openxmlformats.org/officeDocument/2006/relationships/slide" Target="slide47.xml"/><Relationship Id="rId34" Type="http://schemas.microsoft.com/office/2007/relationships/hdphoto" Target="../media/hdphoto1.wdp"/><Relationship Id="rId7" Type="http://schemas.openxmlformats.org/officeDocument/2006/relationships/slide" Target="slide3.xml"/><Relationship Id="rId12" Type="http://schemas.openxmlformats.org/officeDocument/2006/relationships/slide" Target="slide5.xml"/><Relationship Id="rId17" Type="http://schemas.openxmlformats.org/officeDocument/2006/relationships/slide" Target="slide7.xml"/><Relationship Id="rId25" Type="http://schemas.openxmlformats.org/officeDocument/2006/relationships/slide" Target="slide39.xml"/><Relationship Id="rId33" Type="http://schemas.openxmlformats.org/officeDocument/2006/relationships/image" Target="../media/image3.png"/><Relationship Id="rId2" Type="http://schemas.openxmlformats.org/officeDocument/2006/relationships/control" Target="../activeX/activeX1.xml"/><Relationship Id="rId16" Type="http://schemas.openxmlformats.org/officeDocument/2006/relationships/slide" Target="slide45.xml"/><Relationship Id="rId20" Type="http://schemas.openxmlformats.org/officeDocument/2006/relationships/slide" Target="slide37.xml"/><Relationship Id="rId29" Type="http://schemas.openxmlformats.org/officeDocument/2006/relationships/slide" Target="slide31.xml"/><Relationship Id="rId1" Type="http://schemas.openxmlformats.org/officeDocument/2006/relationships/vmlDrawing" Target="../drawings/vmlDrawing1.vml"/><Relationship Id="rId6" Type="http://schemas.openxmlformats.org/officeDocument/2006/relationships/slideLayout" Target="../slideLayouts/slideLayout2.xml"/><Relationship Id="rId11" Type="http://schemas.openxmlformats.org/officeDocument/2006/relationships/slide" Target="slide43.xml"/><Relationship Id="rId24" Type="http://schemas.openxmlformats.org/officeDocument/2006/relationships/slide" Target="slide29.xml"/><Relationship Id="rId32" Type="http://schemas.openxmlformats.org/officeDocument/2006/relationships/slide" Target="slide53.xml"/><Relationship Id="rId5" Type="http://schemas.openxmlformats.org/officeDocument/2006/relationships/control" Target="../activeX/activeX4.xml"/><Relationship Id="rId15" Type="http://schemas.openxmlformats.org/officeDocument/2006/relationships/slide" Target="slide35.xml"/><Relationship Id="rId23" Type="http://schemas.openxmlformats.org/officeDocument/2006/relationships/slide" Target="slide19.xml"/><Relationship Id="rId28" Type="http://schemas.openxmlformats.org/officeDocument/2006/relationships/slide" Target="slide21.xml"/><Relationship Id="rId10" Type="http://schemas.openxmlformats.org/officeDocument/2006/relationships/slide" Target="slide33.xml"/><Relationship Id="rId19" Type="http://schemas.openxmlformats.org/officeDocument/2006/relationships/slide" Target="slide27.xml"/><Relationship Id="rId31" Type="http://schemas.openxmlformats.org/officeDocument/2006/relationships/slide" Target="slide51.xml"/><Relationship Id="rId4" Type="http://schemas.openxmlformats.org/officeDocument/2006/relationships/control" Target="../activeX/activeX3.xml"/><Relationship Id="rId9" Type="http://schemas.openxmlformats.org/officeDocument/2006/relationships/slide" Target="slide23.xml"/><Relationship Id="rId14" Type="http://schemas.openxmlformats.org/officeDocument/2006/relationships/slide" Target="slide25.xml"/><Relationship Id="rId22" Type="http://schemas.openxmlformats.org/officeDocument/2006/relationships/slide" Target="slide9.xml"/><Relationship Id="rId27" Type="http://schemas.openxmlformats.org/officeDocument/2006/relationships/slide" Target="slide11.xml"/><Relationship Id="rId30" Type="http://schemas.openxmlformats.org/officeDocument/2006/relationships/slide" Target="slide41.xml"/><Relationship Id="rId35"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1181100"/>
            <a:ext cx="9144000" cy="4474723"/>
          </a:xfrm>
          <a:prstGeom prst="rect">
            <a:avLst/>
          </a:prstGeom>
        </p:spPr>
      </p:pic>
      <p:sp>
        <p:nvSpPr>
          <p:cNvPr id="6" name="Rectangle 5"/>
          <p:cNvSpPr/>
          <p:nvPr/>
        </p:nvSpPr>
        <p:spPr>
          <a:xfrm>
            <a:off x="0" y="146599"/>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(CONTENT HERE)</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Edition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0" y="5900365"/>
            <a:ext cx="9144000" cy="646331"/>
          </a:xfrm>
          <a:prstGeom prst="rect">
            <a:avLst/>
          </a:prstGeom>
          <a:noFill/>
        </p:spPr>
        <p:txBody>
          <a:bodyPr wrap="square" lIns="91440" tIns="45720" rIns="91440" bIns="45720">
            <a:spAutoFit/>
          </a:bodyPr>
          <a:lstStyle/>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With your host: (TEACHER’S NAME HERE)</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9410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487452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435590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
        <p:nvSpPr>
          <p:cNvPr id="7" name="Right Arrow 6"/>
          <p:cNvSpPr/>
          <p:nvPr/>
        </p:nvSpPr>
        <p:spPr>
          <a:xfrm>
            <a:off x="7713579" y="6082633"/>
            <a:ext cx="1093537" cy="534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a:t>
            </a:r>
            <a:endParaRPr lang="en-US" dirty="0"/>
          </a:p>
        </p:txBody>
      </p:sp>
    </p:spTree>
    <p:extLst>
      <p:ext uri="{BB962C8B-B14F-4D97-AF65-F5344CB8AC3E}">
        <p14:creationId xmlns:p14="http://schemas.microsoft.com/office/powerpoint/2010/main" val="7886139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87011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2753933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361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562846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0592719"/>
              </p:ext>
            </p:extLst>
          </p:nvPr>
        </p:nvGraphicFramePr>
        <p:xfrm>
          <a:off x="457200" y="356937"/>
          <a:ext cx="8229600" cy="4990434"/>
        </p:xfrm>
        <a:graphic>
          <a:graphicData uri="http://schemas.openxmlformats.org/drawingml/2006/table">
            <a:tbl>
              <a:tblPr firstRow="1" bandRow="1">
                <a:effectLst>
                  <a:outerShdw blurRad="50800" dist="38100" dir="2700000" algn="tl" rotWithShape="0">
                    <a:prstClr val="black">
                      <a:alpha val="40000"/>
                    </a:prstClr>
                  </a:outerShdw>
                  <a:reflection blurRad="6350" stA="52000" endA="300" endPos="35000" dir="5400000" sy="-100000" algn="bl" rotWithShape="0"/>
                </a:effectLst>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831739">
                <a:tc>
                  <a:txBody>
                    <a:bodyPr/>
                    <a:lstStyle/>
                    <a:p>
                      <a:pPr algn="ctr"/>
                      <a:r>
                        <a:rPr lang="en-US" dirty="0" smtClean="0"/>
                        <a:t>FIRST</a:t>
                      </a:r>
                      <a:r>
                        <a:rPr lang="en-US" baseline="0" dirty="0" smtClean="0"/>
                        <a:t> CATEGORY</a:t>
                      </a:r>
                      <a:endParaRPr lang="en-US" dirty="0"/>
                    </a:p>
                  </a:txBody>
                  <a:tcPr anchor="ctr">
                    <a:cell3D prstMaterial="dkEdge">
                      <a:bevel prst="coolSlant"/>
                      <a:lightRig rig="flood" dir="t"/>
                    </a:cell3D>
                    <a:solidFill>
                      <a:srgbClr val="0000FF"/>
                    </a:solidFill>
                  </a:tcPr>
                </a:tc>
                <a:tc>
                  <a:txBody>
                    <a:bodyPr/>
                    <a:lstStyle/>
                    <a:p>
                      <a:pPr algn="ctr"/>
                      <a:r>
                        <a:rPr lang="en-US" dirty="0" smtClean="0"/>
                        <a:t>SECOND CATEGORY</a:t>
                      </a:r>
                      <a:endParaRPr lang="en-US" dirty="0"/>
                    </a:p>
                  </a:txBody>
                  <a:tcPr anchor="ctr">
                    <a:cell3D prstMaterial="dkEdge">
                      <a:bevel prst="coolSlant"/>
                      <a:lightRig rig="flood" dir="t"/>
                    </a:cell3D>
                    <a:solidFill>
                      <a:srgbClr val="0000FF"/>
                    </a:solidFill>
                  </a:tcPr>
                </a:tc>
                <a:tc>
                  <a:txBody>
                    <a:bodyPr/>
                    <a:lstStyle/>
                    <a:p>
                      <a:pPr algn="ctr"/>
                      <a:r>
                        <a:rPr lang="en-US" smtClean="0"/>
                        <a:t>THIRD </a:t>
                      </a:r>
                      <a:r>
                        <a:rPr lang="en-US" dirty="0" smtClean="0"/>
                        <a:t>CATEGORY</a:t>
                      </a:r>
                      <a:endParaRPr lang="en-US" dirty="0"/>
                    </a:p>
                  </a:txBody>
                  <a:tcPr anchor="ctr">
                    <a:cell3D prstMaterial="dkEdge">
                      <a:bevel prst="coolSlant"/>
                      <a:lightRig rig="flood" dir="t"/>
                    </a:cell3D>
                    <a:solidFill>
                      <a:srgbClr val="0000FF"/>
                    </a:solidFill>
                  </a:tcPr>
                </a:tc>
                <a:tc>
                  <a:txBody>
                    <a:bodyPr/>
                    <a:lstStyle/>
                    <a:p>
                      <a:pPr algn="ctr"/>
                      <a:r>
                        <a:rPr lang="en-US" dirty="0" smtClean="0"/>
                        <a:t>FOURTH CATEGORY</a:t>
                      </a:r>
                      <a:endParaRPr lang="en-US" dirty="0"/>
                    </a:p>
                  </a:txBody>
                  <a:tcPr anchor="ctr">
                    <a:cell3D prstMaterial="dkEdge">
                      <a:bevel prst="coolSlant"/>
                      <a:lightRig rig="flood" dir="t"/>
                    </a:cell3D>
                    <a:solidFill>
                      <a:srgbClr val="0000FF"/>
                    </a:solidFill>
                  </a:tcPr>
                </a:tc>
                <a:tc>
                  <a:txBody>
                    <a:bodyPr/>
                    <a:lstStyle/>
                    <a:p>
                      <a:pPr algn="ctr"/>
                      <a:r>
                        <a:rPr lang="en-US" dirty="0" smtClean="0"/>
                        <a:t>FIFTH CATEGORY</a:t>
                      </a:r>
                      <a:endParaRPr lang="en-US" dirty="0"/>
                    </a:p>
                  </a:txBody>
                  <a:tcPr anchor="ctr">
                    <a:cell3D prstMaterial="dkEdge">
                      <a:bevel prst="coolSlant"/>
                      <a:lightRig rig="flood" dir="t"/>
                    </a:cell3D>
                    <a:solidFill>
                      <a:srgbClr val="0000FF"/>
                    </a:solidFill>
                  </a:tcPr>
                </a:tc>
                <a:extLst>
                  <a:ext uri="{0D108BD9-81ED-4DB2-BD59-A6C34878D82A}">
                    <a16:rowId xmlns:a16="http://schemas.microsoft.com/office/drawing/2014/main" val="10000"/>
                  </a:ext>
                </a:extLst>
              </a:tr>
              <a:tr h="831739">
                <a:tc>
                  <a:txBody>
                    <a:bodyPr/>
                    <a:lstStyle/>
                    <a:p>
                      <a:pPr algn="ctr"/>
                      <a:r>
                        <a:rPr lang="en-US" sz="3600" dirty="0" smtClean="0">
                          <a:solidFill>
                            <a:srgbClr val="FFFFFF"/>
                          </a:solidFill>
                          <a:hlinkClick r:id="rId7"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8"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9"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10"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11" action="ppaction://hlinksldjump"/>
                        </a:rPr>
                        <a:t>100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1"/>
                  </a:ext>
                </a:extLst>
              </a:tr>
              <a:tr h="831739">
                <a:tc>
                  <a:txBody>
                    <a:bodyPr/>
                    <a:lstStyle/>
                    <a:p>
                      <a:pPr algn="ctr"/>
                      <a:r>
                        <a:rPr lang="en-US" sz="3600" dirty="0" smtClean="0">
                          <a:solidFill>
                            <a:srgbClr val="FFFFFF"/>
                          </a:solidFill>
                          <a:hlinkClick r:id="rId12"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13"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14"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15"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16" action="ppaction://hlinksldjump"/>
                        </a:rPr>
                        <a:t>200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2"/>
                  </a:ext>
                </a:extLst>
              </a:tr>
              <a:tr h="831739">
                <a:tc>
                  <a:txBody>
                    <a:bodyPr/>
                    <a:lstStyle/>
                    <a:p>
                      <a:pPr algn="ctr"/>
                      <a:r>
                        <a:rPr lang="en-US" sz="3600" dirty="0" smtClean="0">
                          <a:solidFill>
                            <a:srgbClr val="FFFFFF"/>
                          </a:solidFill>
                          <a:hlinkClick r:id="rId17"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18"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19"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20"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21" action="ppaction://hlinksldjump"/>
                        </a:rPr>
                        <a:t>300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3"/>
                  </a:ext>
                </a:extLst>
              </a:tr>
              <a:tr h="831739">
                <a:tc>
                  <a:txBody>
                    <a:bodyPr/>
                    <a:lstStyle/>
                    <a:p>
                      <a:pPr algn="ctr"/>
                      <a:r>
                        <a:rPr lang="en-US" sz="3600" dirty="0" smtClean="0">
                          <a:solidFill>
                            <a:srgbClr val="FFFFFF"/>
                          </a:solidFill>
                          <a:hlinkClick r:id="rId22"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23"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24"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25"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26" action="ppaction://hlinksldjump"/>
                        </a:rPr>
                        <a:t>400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4"/>
                  </a:ext>
                </a:extLst>
              </a:tr>
              <a:tr h="831739">
                <a:tc>
                  <a:txBody>
                    <a:bodyPr/>
                    <a:lstStyle/>
                    <a:p>
                      <a:pPr algn="ctr"/>
                      <a:r>
                        <a:rPr lang="en-US" sz="3600" dirty="0" smtClean="0">
                          <a:solidFill>
                            <a:srgbClr val="FFFFFF"/>
                          </a:solidFill>
                          <a:hlinkClick r:id="rId27"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28"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29"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30"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tc>
                  <a:txBody>
                    <a:bodyPr/>
                    <a:lstStyle/>
                    <a:p>
                      <a:pPr algn="ctr"/>
                      <a:r>
                        <a:rPr lang="en-US" sz="3600" dirty="0" smtClean="0">
                          <a:solidFill>
                            <a:srgbClr val="FFFFFF"/>
                          </a:solidFill>
                          <a:hlinkClick r:id="rId31" action="ppaction://hlinksldjump"/>
                        </a:rPr>
                        <a:t>500</a:t>
                      </a:r>
                      <a:endParaRPr lang="en-US" sz="3600" dirty="0">
                        <a:solidFill>
                          <a:srgbClr val="FFFFFF"/>
                        </a:solidFill>
                      </a:endParaRPr>
                    </a:p>
                  </a:txBody>
                  <a:tcPr anchor="ctr">
                    <a:cell3D prstMaterial="dkEdge">
                      <a:bevel prst="coolSlant"/>
                      <a:lightRig rig="flood" dir="t"/>
                    </a:cell3D>
                    <a:solidFill>
                      <a:srgbClr val="0000FF"/>
                    </a:solidFill>
                  </a:tcPr>
                </a:tc>
                <a:extLst>
                  <a:ext uri="{0D108BD9-81ED-4DB2-BD59-A6C34878D82A}">
                    <a16:rowId xmlns:a16="http://schemas.microsoft.com/office/drawing/2014/main" val="10005"/>
                  </a:ext>
                </a:extLst>
              </a:tr>
            </a:tbl>
          </a:graphicData>
        </a:graphic>
      </p:graphicFrame>
      <p:pic>
        <p:nvPicPr>
          <p:cNvPr id="6" name="Picture 5">
            <a:hlinkClick r:id="rId32" action="ppaction://hlinksldjump"/>
          </p:cNvPr>
          <p:cNvPicPr>
            <a:picLocks noChangeAspect="1"/>
          </p:cNvPicPr>
          <p:nvPr/>
        </p:nvPicPr>
        <p:blipFill rotWithShape="1">
          <a:blip r:embed="rId33">
            <a:extLst>
              <a:ext uri="{BEBA8EAE-BF5A-486C-A8C5-ECC9F3942E4B}">
                <a14:imgProps xmlns:a14="http://schemas.microsoft.com/office/drawing/2010/main">
                  <a14:imgLayer r:embed="rId34">
                    <a14:imgEffect>
                      <a14:backgroundRemoval t="5200" b="98800" l="21250" r="77750"/>
                    </a14:imgEffect>
                  </a14:imgLayer>
                </a14:imgProps>
              </a:ext>
            </a:extLst>
          </a:blip>
          <a:srcRect l="13675" r="13675"/>
          <a:stretch/>
        </p:blipFill>
        <p:spPr>
          <a:xfrm>
            <a:off x="7646737" y="5629776"/>
            <a:ext cx="1136316" cy="977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457200" y="5629775"/>
            <a:ext cx="5874707" cy="1134279"/>
          </a:xfrm>
          <a:prstGeom prst="rect">
            <a:avLst/>
          </a:prstGeom>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90550" y="5667354"/>
            <a:ext cx="1265238" cy="369332"/>
          </a:xfrm>
          <a:prstGeom prst="rect">
            <a:avLst/>
          </a:prstGeom>
          <a:noFill/>
        </p:spPr>
        <p:txBody>
          <a:bodyPr wrap="square" rtlCol="0">
            <a:spAutoFit/>
          </a:bodyPr>
          <a:lstStyle/>
          <a:p>
            <a:pPr algn="ctr"/>
            <a:r>
              <a:rPr lang="en-US" b="1" dirty="0" smtClean="0">
                <a:solidFill>
                  <a:schemeClr val="bg1"/>
                </a:solidFill>
              </a:rPr>
              <a:t>Team 1</a:t>
            </a:r>
            <a:endParaRPr lang="en-US" b="1" dirty="0">
              <a:solidFill>
                <a:schemeClr val="bg1"/>
              </a:solidFill>
            </a:endParaRPr>
          </a:p>
        </p:txBody>
      </p:sp>
      <p:sp>
        <p:nvSpPr>
          <p:cNvPr id="7" name="TextBox 6"/>
          <p:cNvSpPr txBox="1"/>
          <p:nvPr/>
        </p:nvSpPr>
        <p:spPr>
          <a:xfrm>
            <a:off x="2046288" y="5667354"/>
            <a:ext cx="1265238" cy="369332"/>
          </a:xfrm>
          <a:prstGeom prst="rect">
            <a:avLst/>
          </a:prstGeom>
          <a:noFill/>
        </p:spPr>
        <p:txBody>
          <a:bodyPr wrap="square" rtlCol="0">
            <a:spAutoFit/>
          </a:bodyPr>
          <a:lstStyle/>
          <a:p>
            <a:pPr algn="ctr"/>
            <a:r>
              <a:rPr lang="en-US" b="1" dirty="0" smtClean="0">
                <a:solidFill>
                  <a:schemeClr val="bg1"/>
                </a:solidFill>
              </a:rPr>
              <a:t>Team 2</a:t>
            </a:r>
            <a:endParaRPr lang="en-US" b="1" dirty="0">
              <a:solidFill>
                <a:schemeClr val="bg1"/>
              </a:solidFill>
            </a:endParaRPr>
          </a:p>
        </p:txBody>
      </p:sp>
      <p:sp>
        <p:nvSpPr>
          <p:cNvPr id="8" name="TextBox 7"/>
          <p:cNvSpPr txBox="1"/>
          <p:nvPr/>
        </p:nvSpPr>
        <p:spPr>
          <a:xfrm>
            <a:off x="3513138" y="5667817"/>
            <a:ext cx="1265238" cy="369332"/>
          </a:xfrm>
          <a:prstGeom prst="rect">
            <a:avLst/>
          </a:prstGeom>
          <a:noFill/>
        </p:spPr>
        <p:txBody>
          <a:bodyPr wrap="square" rtlCol="0">
            <a:spAutoFit/>
          </a:bodyPr>
          <a:lstStyle/>
          <a:p>
            <a:pPr algn="ctr"/>
            <a:r>
              <a:rPr lang="en-US" b="1" dirty="0" smtClean="0">
                <a:solidFill>
                  <a:schemeClr val="bg1"/>
                </a:solidFill>
              </a:rPr>
              <a:t>Team 3</a:t>
            </a:r>
            <a:endParaRPr lang="en-US" b="1" dirty="0">
              <a:solidFill>
                <a:schemeClr val="bg1"/>
              </a:solidFill>
            </a:endParaRPr>
          </a:p>
        </p:txBody>
      </p:sp>
      <p:sp>
        <p:nvSpPr>
          <p:cNvPr id="9" name="TextBox 8"/>
          <p:cNvSpPr txBox="1"/>
          <p:nvPr/>
        </p:nvSpPr>
        <p:spPr>
          <a:xfrm>
            <a:off x="4938713" y="5667354"/>
            <a:ext cx="1265238" cy="369332"/>
          </a:xfrm>
          <a:prstGeom prst="rect">
            <a:avLst/>
          </a:prstGeom>
          <a:noFill/>
        </p:spPr>
        <p:txBody>
          <a:bodyPr wrap="square" rtlCol="0">
            <a:spAutoFit/>
          </a:bodyPr>
          <a:lstStyle/>
          <a:p>
            <a:pPr algn="ctr"/>
            <a:r>
              <a:rPr lang="en-US" b="1" dirty="0" smtClean="0">
                <a:solidFill>
                  <a:schemeClr val="bg1"/>
                </a:solidFill>
              </a:rPr>
              <a:t>Team 4</a:t>
            </a:r>
            <a:endParaRPr lang="en-US" b="1" dirty="0">
              <a:solidFill>
                <a:schemeClr val="bg1"/>
              </a:solidFill>
            </a:endParaRPr>
          </a:p>
        </p:txBody>
      </p:sp>
    </p:spTree>
    <p:controls>
      <mc:AlternateContent xmlns:mc="http://schemas.openxmlformats.org/markup-compatibility/2006">
        <mc:Choice xmlns:v="urn:schemas-microsoft-com:vml" Requires="v">
          <p:control spid="1030" name="TextBox1" r:id="rId2" imgW="1266840" imgH="581040"/>
        </mc:Choice>
        <mc:Fallback>
          <p:control name="TextBox1" r:id="rId2" imgW="1266840" imgH="581040">
            <p:pic>
              <p:nvPicPr>
                <p:cNvPr id="5" name="TextBox1"/>
                <p:cNvPicPr preferRelativeResize="0">
                  <a:picLocks noChangeArrowheads="1" noChangeShapeType="1"/>
                </p:cNvPicPr>
                <p:nvPr/>
              </p:nvPicPr>
              <p:blipFill>
                <a:blip r:embed="rId35"/>
                <a:srcRect/>
                <a:stretch>
                  <a:fillRect/>
                </a:stretch>
              </p:blipFill>
              <p:spPr bwMode="auto">
                <a:xfrm>
                  <a:off x="590550" y="6049963"/>
                  <a:ext cx="1265238" cy="5762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1" name="TextBox2" r:id="rId3" imgW="1266840" imgH="581040"/>
        </mc:Choice>
        <mc:Fallback>
          <p:control name="TextBox2" r:id="rId3" imgW="1266840" imgH="581040">
            <p:pic>
              <p:nvPicPr>
                <p:cNvPr id="10" name="TextBox2"/>
                <p:cNvPicPr preferRelativeResize="0">
                  <a:picLocks noChangeArrowheads="1" noChangeShapeType="1"/>
                </p:cNvPicPr>
                <p:nvPr/>
              </p:nvPicPr>
              <p:blipFill>
                <a:blip r:embed="rId35"/>
                <a:srcRect/>
                <a:stretch>
                  <a:fillRect/>
                </a:stretch>
              </p:blipFill>
              <p:spPr bwMode="auto">
                <a:xfrm>
                  <a:off x="2046288" y="6049963"/>
                  <a:ext cx="1265237" cy="5762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2" name="TextBox3" r:id="rId4" imgW="1266840" imgH="581040"/>
        </mc:Choice>
        <mc:Fallback>
          <p:control name="TextBox3" r:id="rId4" imgW="1266840" imgH="581040">
            <p:pic>
              <p:nvPicPr>
                <p:cNvPr id="11" name="TextBox3"/>
                <p:cNvPicPr preferRelativeResize="0">
                  <a:picLocks noChangeArrowheads="1" noChangeShapeType="1"/>
                </p:cNvPicPr>
                <p:nvPr/>
              </p:nvPicPr>
              <p:blipFill>
                <a:blip r:embed="rId35"/>
                <a:srcRect/>
                <a:stretch>
                  <a:fillRect/>
                </a:stretch>
              </p:blipFill>
              <p:spPr bwMode="auto">
                <a:xfrm>
                  <a:off x="3513138" y="6049963"/>
                  <a:ext cx="1265237" cy="5762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3" name="TextBox4" r:id="rId5" imgW="1266840" imgH="581040"/>
        </mc:Choice>
        <mc:Fallback>
          <p:control name="TextBox4" r:id="rId5" imgW="1266840" imgH="581040">
            <p:pic>
              <p:nvPicPr>
                <p:cNvPr id="12" name="TextBox4"/>
                <p:cNvPicPr preferRelativeResize="0">
                  <a:picLocks noChangeArrowheads="1" noChangeShapeType="1"/>
                </p:cNvPicPr>
                <p:nvPr/>
              </p:nvPicPr>
              <p:blipFill>
                <a:blip r:embed="rId35"/>
                <a:srcRect/>
                <a:stretch>
                  <a:fillRect/>
                </a:stretch>
              </p:blipFill>
              <p:spPr bwMode="auto">
                <a:xfrm>
                  <a:off x="4938713" y="6049963"/>
                  <a:ext cx="1265237" cy="5762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871555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273469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597554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Second Category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500041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4142943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4896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2724469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72387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40914595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11646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pic>
        <p:nvPicPr>
          <p:cNvPr id="3" name="Picture 2"/>
          <p:cNvPicPr>
            <a:picLocks noChangeAspect="1"/>
          </p:cNvPicPr>
          <p:nvPr/>
        </p:nvPicPr>
        <p:blipFill>
          <a:blip r:embed="rId5"/>
          <a:stretch>
            <a:fillRect/>
          </a:stretch>
        </p:blipFill>
        <p:spPr>
          <a:xfrm>
            <a:off x="98666" y="145991"/>
            <a:ext cx="8930638" cy="6569665"/>
          </a:xfrm>
          <a:prstGeom prst="rect">
            <a:avLst/>
          </a:prstGeom>
        </p:spPr>
      </p:pic>
      <p:pic>
        <p:nvPicPr>
          <p:cNvPr id="7" name="Jeopardy_Daily Doub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5780762"/>
            <a:ext cx="609600" cy="609600"/>
          </a:xfrm>
          <a:prstGeom prst="rect">
            <a:avLst/>
          </a:prstGeom>
        </p:spPr>
      </p:pic>
    </p:spTree>
    <p:extLst>
      <p:ext uri="{BB962C8B-B14F-4D97-AF65-F5344CB8AC3E}">
        <p14:creationId xmlns:p14="http://schemas.microsoft.com/office/powerpoint/2010/main" val="1067392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24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720242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989105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250965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smtClean="0"/>
              <a:t>Third </a:t>
            </a:r>
            <a:r>
              <a:rPr lang="en-US" sz="5400" b="1" dirty="0" smtClean="0"/>
              <a:t>Category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9362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343119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865574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304487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538405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33577512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10393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165453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627209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87854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3233024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Fourth Category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38705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- 100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3754718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100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4317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2667208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07858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7435948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389110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3481642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- 200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400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456952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- 500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3521197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Fifth Category – 500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4281940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FINAL JEOPARDY</a:t>
            </a:r>
            <a:endParaRPr lang="en-US" sz="6000" b="1" dirty="0"/>
          </a:p>
        </p:txBody>
      </p:sp>
      <p:sp>
        <p:nvSpPr>
          <p:cNvPr id="4" name="TextBox 3"/>
          <p:cNvSpPr txBox="1"/>
          <p:nvPr/>
        </p:nvSpPr>
        <p:spPr>
          <a:xfrm>
            <a:off x="1125010" y="2740513"/>
            <a:ext cx="6905857" cy="461665"/>
          </a:xfrm>
          <a:prstGeom prst="rect">
            <a:avLst/>
          </a:prstGeom>
          <a:noFill/>
        </p:spPr>
        <p:txBody>
          <a:bodyPr wrap="none" rtlCol="0">
            <a:spAutoFit/>
          </a:bodyPr>
          <a:lstStyle/>
          <a:p>
            <a:pPr algn="ctr"/>
            <a:r>
              <a:rPr lang="en-US" sz="2400" dirty="0" smtClean="0"/>
              <a:t>CATEGORY: __________________________________</a:t>
            </a:r>
            <a:endParaRPr lang="en-US" sz="2400" dirty="0"/>
          </a:p>
        </p:txBody>
      </p:sp>
      <p:sp>
        <p:nvSpPr>
          <p:cNvPr id="7" name="Frame 6"/>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2637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FINAL JEOPARDY</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pic>
        <p:nvPicPr>
          <p:cNvPr id="8" name="Jeopardy (Think 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867" y="5915377"/>
            <a:ext cx="812800" cy="812800"/>
          </a:xfrm>
          <a:prstGeom prst="rect">
            <a:avLst/>
          </a:prstGeom>
        </p:spPr>
      </p:pic>
    </p:spTree>
    <p:extLst>
      <p:ext uri="{BB962C8B-B14F-4D97-AF65-F5344CB8AC3E}">
        <p14:creationId xmlns:p14="http://schemas.microsoft.com/office/powerpoint/2010/main" val="7702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FINAL JEOPARDY</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spTree>
    <p:extLst>
      <p:ext uri="{BB962C8B-B14F-4D97-AF65-F5344CB8AC3E}">
        <p14:creationId xmlns:p14="http://schemas.microsoft.com/office/powerpoint/2010/main" val="941645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200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- 300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300</a:t>
            </a:r>
            <a:endParaRPr lang="en-US" sz="5400" b="1" dirty="0"/>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523220"/>
          </a:xfrm>
          <a:prstGeom prst="rect">
            <a:avLst/>
          </a:prstGeom>
          <a:noFill/>
        </p:spPr>
        <p:txBody>
          <a:bodyPr wrap="square" rtlCol="0">
            <a:spAutoFit/>
          </a:bodyPr>
          <a:lstStyle/>
          <a:p>
            <a:r>
              <a:rPr lang="en-US" sz="2800" dirty="0" smtClean="0"/>
              <a:t>INSERT ANSWER HERE</a:t>
            </a:r>
            <a:endParaRPr lang="en-US" sz="2800" dirty="0"/>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First Category - 400</a:t>
            </a:r>
            <a:endParaRPr lang="en-US" sz="5400" b="1" dirty="0"/>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t>INSERT QUESTION HERE</a:t>
            </a:r>
            <a:endParaRPr lang="en-US" sz="2800" dirty="0"/>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500"/>
      </a:hlink>
      <a:folHlink>
        <a:srgbClr val="AF9D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TotalTime>
  <Words>521</Words>
  <Application>Microsoft Office PowerPoint</Application>
  <PresentationFormat>On-screen Show (4:3)</PresentationFormat>
  <Paragraphs>145</Paragraphs>
  <Slides>55</Slides>
  <Notes>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PowerPoint Presentation</vt:lpstr>
      <vt:lpstr>PowerPoint Presentation</vt:lpstr>
      <vt:lpstr>First Category - 100</vt:lpstr>
      <vt:lpstr>First Category – 100</vt:lpstr>
      <vt:lpstr>First Category - 200</vt:lpstr>
      <vt:lpstr>First Category – 200</vt:lpstr>
      <vt:lpstr>First Category - 300</vt:lpstr>
      <vt:lpstr>First Category – 300</vt:lpstr>
      <vt:lpstr>First Category - 400</vt:lpstr>
      <vt:lpstr>First Category – 400</vt:lpstr>
      <vt:lpstr>First Category - 500</vt:lpstr>
      <vt:lpstr>First Category – 500</vt:lpstr>
      <vt:lpstr>Second Category - 100</vt:lpstr>
      <vt:lpstr>Second Category – 100</vt:lpstr>
      <vt:lpstr>Second Category - 200</vt:lpstr>
      <vt:lpstr>Second Category – 200</vt:lpstr>
      <vt:lpstr>Second Category - 300</vt:lpstr>
      <vt:lpstr>Second Category – 300</vt:lpstr>
      <vt:lpstr>Second Category - 400</vt:lpstr>
      <vt:lpstr>Second Category – 400</vt:lpstr>
      <vt:lpstr>Second Category - 500</vt:lpstr>
      <vt:lpstr>Second Category – 500</vt:lpstr>
      <vt:lpstr>Third Category - 100</vt:lpstr>
      <vt:lpstr>Third Category – 100</vt:lpstr>
      <vt:lpstr>Third Category - 200</vt:lpstr>
      <vt:lpstr>Third Category – 200</vt:lpstr>
      <vt:lpstr>Third Category - 300</vt:lpstr>
      <vt:lpstr>Third Category – 300</vt:lpstr>
      <vt:lpstr>Third Category - 400</vt:lpstr>
      <vt:lpstr>Third Category – 400</vt:lpstr>
      <vt:lpstr>Third Category - 500</vt:lpstr>
      <vt:lpstr>Third Category – 500</vt:lpstr>
      <vt:lpstr>Fourth Category - 100</vt:lpstr>
      <vt:lpstr>Fourth Category – 100</vt:lpstr>
      <vt:lpstr>Fourth Category - 200</vt:lpstr>
      <vt:lpstr>Fourth Category – 200</vt:lpstr>
      <vt:lpstr>Fourth Category - 300</vt:lpstr>
      <vt:lpstr>Fourth Category – 300</vt:lpstr>
      <vt:lpstr>Fourth Category - 400</vt:lpstr>
      <vt:lpstr>Fourth Category – 400</vt:lpstr>
      <vt:lpstr>Fourth Category - 500</vt:lpstr>
      <vt:lpstr>Fourth Category – 500</vt:lpstr>
      <vt:lpstr>Fifth Category - 100</vt:lpstr>
      <vt:lpstr>Fifth Category – 100</vt:lpstr>
      <vt:lpstr>Fifth Category - 200</vt:lpstr>
      <vt:lpstr>Fifth Category – 200</vt:lpstr>
      <vt:lpstr>Fifth Category - 300</vt:lpstr>
      <vt:lpstr>Fifth Category – 300</vt:lpstr>
      <vt:lpstr>Fifth Category - 400</vt:lpstr>
      <vt:lpstr>Fifth Category – 400</vt:lpstr>
      <vt:lpstr>Fifth Category - 500</vt:lpstr>
      <vt:lpstr>Fifth Category – 500</vt:lpstr>
      <vt:lpstr>FINAL JEOPARDY</vt:lpstr>
      <vt:lpstr>FINAL JEOPARDY</vt:lpstr>
      <vt:lpstr>FINAL JEOPARDY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and Stephanie Speight</dc:creator>
  <cp:lastModifiedBy>Stevenson, Jennifer</cp:lastModifiedBy>
  <cp:revision>24</cp:revision>
  <dcterms:created xsi:type="dcterms:W3CDTF">2012-12-01T10:13:02Z</dcterms:created>
  <dcterms:modified xsi:type="dcterms:W3CDTF">2019-08-21T17:51:10Z</dcterms:modified>
</cp:coreProperties>
</file>